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handoutMasterIdLst>
    <p:handoutMasterId r:id="rId19"/>
  </p:handoutMasterIdLst>
  <p:sldIdLst>
    <p:sldId id="495" r:id="rId2"/>
    <p:sldId id="651" r:id="rId3"/>
    <p:sldId id="652" r:id="rId4"/>
    <p:sldId id="653" r:id="rId5"/>
    <p:sldId id="654" r:id="rId6"/>
    <p:sldId id="659" r:id="rId7"/>
    <p:sldId id="656" r:id="rId8"/>
    <p:sldId id="657" r:id="rId9"/>
    <p:sldId id="658" r:id="rId10"/>
    <p:sldId id="660" r:id="rId11"/>
    <p:sldId id="494" r:id="rId12"/>
    <p:sldId id="662" r:id="rId13"/>
    <p:sldId id="664" r:id="rId14"/>
    <p:sldId id="665" r:id="rId15"/>
    <p:sldId id="667" r:id="rId16"/>
    <p:sldId id="661" r:id="rId17"/>
  </p:sldIdLst>
  <p:sldSz cx="12192000" cy="6858000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71" autoAdjust="0"/>
    <p:restoredTop sz="82523" autoAdjust="0"/>
  </p:normalViewPr>
  <p:slideViewPr>
    <p:cSldViewPr snapToGrid="0">
      <p:cViewPr varScale="1">
        <p:scale>
          <a:sx n="79" d="100"/>
          <a:sy n="79" d="100"/>
        </p:scale>
        <p:origin x="41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324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2309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6" y="9722309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D695276C-794B-4D8A-B9AE-F62BD6600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52026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12C155D4-404F-49C7-BB19-7D315EA0F9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46953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B0FE2-E1E2-904A-9DC4-AE7CD282C97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36375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0F1A2-B55F-C62D-BD2A-E1B4AB8F8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78F48B2-B1F3-C200-3520-3BD4C5E3C9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52E7FD9-FB25-8908-E7F5-F28FC76B6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50E1DB3-9629-C981-389F-8755A28313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B0FE2-E1E2-904A-9DC4-AE7CD282C97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249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B0FE2-E1E2-904A-9DC4-AE7CD282C97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41989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6193E-3560-746C-E9D2-703A5EB68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E33D5F6-BF87-0876-DA31-BB9AC66C2D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B68C1D7-C1C8-1131-E87C-5FE9F7D402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4548E71-C2F6-F87D-F4B0-E38FEBC5D4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B0FE2-E1E2-904A-9DC4-AE7CD282C97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977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F5B30-CC59-E7EC-A93B-005BD1223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5C64E0C-3D73-3B53-B41C-91152675C8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FC45A23-F311-F1AE-1511-FA5D5C71CD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A128F3B-495A-A686-DAEC-441CD8E521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B0FE2-E1E2-904A-9DC4-AE7CD282C97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590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444AA-7333-3FEE-E172-2C05CC41B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2E94CA4-F471-2E22-89DE-0B934CDFA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F3CBB7D-A987-F634-8D83-37A04DAB17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A202043-DEDF-48CE-22B6-53458EE369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B0FE2-E1E2-904A-9DC4-AE7CD282C97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696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CC34C-1FA0-EFA0-FDD9-D0CC2CA17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46F8BCE-2D3A-6128-A6FB-D1C051BDE2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BB84142-0E9E-0AE5-C897-4F70C45C33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200C3B0-6089-3771-0131-9B3AD7CE8D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B0FE2-E1E2-904A-9DC4-AE7CD282C97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418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8D369-978E-FC13-020D-B190383BA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8843F69-B455-7D40-FC7B-2847654685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405692D-6128-876B-181F-71852CA3FC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B4CE030-3CB0-0FBD-339C-582F9F4E79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B0FE2-E1E2-904A-9DC4-AE7CD282C97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67866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784C1-ADB8-BA62-08A4-AEA3238A5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63CB37D-3B79-A56B-FE50-D4C7271FC9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53156F6-0FCB-6321-59D0-708E34CFE9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324DCCC-C874-4155-E211-58AB2C527F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B0FE2-E1E2-904A-9DC4-AE7CD282C97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946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BD0D7-69FC-8BF1-D2C6-6E75A228A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A4E31A1-03D7-EE55-C554-708B1C608D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9EE193F-B57F-79FC-EFB6-ABE491A718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8A6427A-59FE-806C-877B-2B3A2E34B4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B0FE2-E1E2-904A-9DC4-AE7CD282C97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424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FF747-E0F3-7BD6-BD78-6AF1B39DD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26BA269-93E8-CB06-BC65-73F96C0056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24A2FA4-553E-854A-1A49-84C44B2884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6542205-F55F-ED7F-085C-8F52A96308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B0FE2-E1E2-904A-9DC4-AE7CD282C97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467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F813A-DB5B-9D28-1E27-89D9048FE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9137510-0172-13F0-70FD-78FAC0BE8F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DC11626-9010-9ABA-09D9-446D8DCA03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A71AF5-07EE-5EE9-D919-5BE9E77CFA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B0FE2-E1E2-904A-9DC4-AE7CD282C97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76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A1637-E170-F950-0695-56EBE85C7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EF7F798-1DEE-7598-0388-AAD01A0A10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779EB70-5099-714D-EAED-DB7E18AEDA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5C6DACE-BBAA-2EE7-9DAE-5C9B87D048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B0FE2-E1E2-904A-9DC4-AE7CD282C97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065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43781-3397-D01C-24A1-DC355C70C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BAFF48C-5F58-9543-DB0B-13224D7DF3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DD9133C-F144-3EA1-F705-2282111A61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93003F9-4024-EA6D-D608-78620E6687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B0FE2-E1E2-904A-9DC4-AE7CD282C97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80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0E0C7-C1AF-A26A-A16E-5B99F40D7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198F79A-7289-0E1E-4750-D255B74953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CCBA716-C0BB-D6E3-F7B1-F3A0CE2E0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372A6A1-A0A0-F17F-3E85-14319CBA8D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B0FE2-E1E2-904A-9DC4-AE7CD282C97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057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9F4B8-4A69-40A7-87D3-FCF137F0F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2D58B6F-5FBC-D9C6-3104-A12B291FBF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2A3E44C-01D1-813C-8894-6A934CE810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6329C29-F9FD-B1AC-32AF-FFB73D3878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B0FE2-E1E2-904A-9DC4-AE7CD282C97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14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D277A9-B856-B340-A530-C17304BC1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8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178F563-369C-5A4D-BE0B-E453AFC07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8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B487DC-16D5-404C-8B81-2B2808518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305668E-4947-4115-905C-20ABF539E267}" type="datetime1">
              <a:rPr lang="cs-CZ" smtClean="0"/>
              <a:t>24.03.2026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AEDC41-B482-AA49-9E6E-DFAD50976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HZS ČR</a:t>
            </a:r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78FABB0B-0B4A-5745-B92C-630E3B242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359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3BD7EE-2445-A949-8828-586BCF9F2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A56447F-6070-B14D-A12B-36EBE5386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407008-C721-A84E-9626-E40308415F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5709F10-C037-44C8-A537-8B3A9DBB98AF}" type="datetime1">
              <a:rPr lang="cs-CZ" smtClean="0"/>
              <a:t>24.03.2026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8E526A-B29E-604A-8486-869B348B3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HZS ČR</a:t>
            </a:r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5F6A71B3-D04E-6249-9E9C-8BA23925D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321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C6038F3-F8CD-474E-B20F-F83DBB70C2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571C673-4974-6B47-A2C0-5D72D0060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80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A565C9-025B-4949-9695-982F17AFEA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D6FB2E0-C413-4FD6-9820-FC94FA5BF19B}" type="datetime1">
              <a:rPr lang="cs-CZ" smtClean="0"/>
              <a:t>24.03.2026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86DAFA-678B-F441-BC77-761335F35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HZS ČR</a:t>
            </a:r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E8D9D307-D5C4-7C40-95F9-10C325035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104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D094A-4C53-C04C-AB9D-79E70A3D4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65126"/>
            <a:ext cx="10979426" cy="1325563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F18358-54B0-AF45-8ED9-AB51D8DFC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825625"/>
            <a:ext cx="10979426" cy="435133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237743-36B8-0949-B1C0-EA9411A6FE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245B5-C38A-4E64-8C61-98A497CFAF2B}" type="datetime1">
              <a:rPr lang="cs-CZ" smtClean="0"/>
              <a:t>24.03.2026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4FA544-CC97-034E-814C-AD0895280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HZS ČR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80F2DB-CC55-C748-8335-7B96508B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194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F1471-C045-224D-9CE9-DFA1BBC27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00" y="1709739"/>
            <a:ext cx="1098577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76514C-6F82-4B44-A8F3-110BEDE0F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200" y="4589464"/>
            <a:ext cx="1098577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AFA0E9-EAF8-F64E-9C03-8D5A46A5E3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4BC5A3E-D893-47CE-A54C-9C4E98ECC129}" type="datetime1">
              <a:rPr lang="cs-CZ" smtClean="0"/>
              <a:t>24.03.2026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DDB7C0-52C0-FA4E-A59C-2F2162D7A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HZS ČR</a:t>
            </a:r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5A27FA98-4ED8-1E42-B165-3ACEA9CF8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4874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97B83F-591C-6544-8C80-989527A08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FBE7A3-64A0-2141-A40E-BA5EA6ECD1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0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BE0F868-95BE-0947-9F25-44C905ADF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269BF5-50F6-1943-8EF1-B347D1D7BD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A2EFA38-77C5-49D3-AA85-753CA10D380C}" type="datetime1">
              <a:rPr lang="cs-CZ" smtClean="0"/>
              <a:t>24.03.2026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F9F227D-6041-8B4C-9771-D402AC4F9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HZS ČR</a:t>
            </a: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228E6BE9-49C5-6343-8BEE-4A8282FC6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69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321208-0496-AE48-92ED-8FE9DAA30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65126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A6D7D0D-5470-7F48-B7B2-A634FFC2D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00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717AAF6-02DE-F042-87BF-E61CB6C7F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01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0F3AD56-C70B-7C48-8A70-8AEE002CDF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7FCD428-0BB3-F641-88ED-ABC421CBEC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73BFD8E-9D31-794A-BE6E-28ADEDE932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C12718F-09E8-4221-AE81-D582EE35CA66}" type="datetime1">
              <a:rPr lang="cs-CZ" smtClean="0"/>
              <a:t>24.03.2026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13D24D3-B108-DF43-A3B2-8A6920D07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HZS ČR</a:t>
            </a:r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587817CD-2939-C443-8278-6232A37A5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003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173AF-5781-6C45-B4AA-D8FED4193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CC8E6DD-BF8B-C04D-9C5B-84AF5CA8DC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12D49E7-E5AA-4E0A-B4B4-208BAA56BCEC}" type="datetime1">
              <a:rPr lang="cs-CZ" smtClean="0"/>
              <a:t>24.03.2026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22ABB76-0B49-9242-ABA7-058A45DC3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HZS ČR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E7C415-DA57-DD4C-B655-74996FC6C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625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800CAC2-FBBA-BC4F-8A91-351E5A025D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B864623-037C-4D3F-B755-2AE6C3C8172D}" type="datetime1">
              <a:rPr lang="cs-CZ" smtClean="0"/>
              <a:t>24.03.2026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D221D91-ABB4-EE45-8816-6F48DA53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HZS ČR</a:t>
            </a:r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E00ABDB3-A6E7-2241-A147-34B7B9CC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56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73CC6-1246-B749-864B-7653371D8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F27222-7D78-A645-B057-50E239526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0061CF6-61BA-4B45-825E-276289E1A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00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5A2D11B-E227-0544-A9DB-0F59E3DDFF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9A596FF-77BA-4728-BDA7-C7C39B09A307}" type="datetime1">
              <a:rPr lang="cs-CZ" smtClean="0"/>
              <a:t>24.03.2026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1F7CB9F-B0C7-0643-BA79-CFF6160CF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HZS ČR</a:t>
            </a: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C0037CCB-F8FB-8A48-AD92-987044923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0593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D93D03-C38C-7B4B-A843-8956A319A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1068AC1-89CD-374D-A090-6A825571F5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C3E93CE-6D1A-0540-A84D-B248B3500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00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48CB789-C2AA-E14C-9919-1D26B4C00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CA44FF-935D-4C39-89E0-E6B837659A31}" type="datetime1">
              <a:rPr lang="cs-CZ" smtClean="0"/>
              <a:t>24.03.2026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3723E0C-A692-AA4D-A4CA-619D6B134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HZS ČR</a:t>
            </a: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4EC20064-E107-294C-A7E1-9046C285D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426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A14374-F7BD-5147-A9F8-795273F9423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954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BDE18C3-C62E-E746-BEFE-C2078C264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2862522-D00E-0C4B-AB86-D3F180293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0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D9AB39-B66C-D34D-A457-BC0221FC2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80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17998-F5D3-4B57-92D4-E1E79F363E70}" type="datetime1">
              <a:rPr lang="cs-CZ" smtClean="0"/>
              <a:t>24.03.2026</a:t>
            </a:fld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CC47C4-E520-544B-9452-37F6FF611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4426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B6516-3674-DE4E-8561-51C7C0DA48A4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5" name="Zástupný symbol pro zápatí 14">
            <a:extLst>
              <a:ext uri="{FF2B5EF4-FFF2-40B4-BE49-F238E27FC236}">
                <a16:creationId xmlns:a16="http://schemas.microsoft.com/office/drawing/2014/main" id="{7F832A9E-3B6C-874C-84F2-A415A0CADC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/>
              <a:t>HZS ČR</a:t>
            </a:r>
          </a:p>
        </p:txBody>
      </p:sp>
    </p:spTree>
    <p:extLst>
      <p:ext uri="{BB962C8B-B14F-4D97-AF65-F5344CB8AC3E}">
        <p14:creationId xmlns:p14="http://schemas.microsoft.com/office/powerpoint/2010/main" val="275936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kouř, exteriér, letecká doprava, příchod&#10;&#10;Popis byl vytvořen automaticky">
            <a:extLst>
              <a:ext uri="{FF2B5EF4-FFF2-40B4-BE49-F238E27FC236}">
                <a16:creationId xmlns:a16="http://schemas.microsoft.com/office/drawing/2014/main" id="{6117B7C2-192D-694C-B65D-118FDE207B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45" r="13453" b="16718"/>
          <a:stretch/>
        </p:blipFill>
        <p:spPr>
          <a:xfrm>
            <a:off x="0" y="0"/>
            <a:ext cx="12192000" cy="686130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0F5351F-68A2-5C44-9658-C2BC17250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734" y="4599503"/>
            <a:ext cx="11270871" cy="1346489"/>
          </a:xfrm>
        </p:spPr>
        <p:txBody>
          <a:bodyPr anchor="t">
            <a:noAutofit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Arial Black" panose="020B0604020202020204" pitchFamily="34" charset="0"/>
              </a:rPr>
              <a:t>Novela vyhlášky č. 246/2001 Sb.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1B25839-BD6F-E74A-BF2A-DE2CB344F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894" y="5592462"/>
            <a:ext cx="4990799" cy="707059"/>
          </a:xfrm>
        </p:spPr>
        <p:txBody>
          <a:bodyPr anchor="t">
            <a:normAutofit/>
          </a:bodyPr>
          <a:lstStyle/>
          <a:p>
            <a:pPr algn="l"/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Michal Valouch &amp; Jan Štecher </a:t>
            </a:r>
          </a:p>
          <a:p>
            <a:pPr algn="l"/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B1B6BAA7-6FB9-CC43-8822-47C52BC57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994" y="564777"/>
            <a:ext cx="1225230" cy="1706301"/>
          </a:xfrm>
          <a:prstGeom prst="rect">
            <a:avLst/>
          </a:prstGeom>
        </p:spPr>
      </p:pic>
      <p:pic>
        <p:nvPicPr>
          <p:cNvPr id="10" name="Obrázek 9" descr="Obsah obrázku okenní roleta&#10;&#10;Popis byl vytvořen automaticky">
            <a:extLst>
              <a:ext uri="{FF2B5EF4-FFF2-40B4-BE49-F238E27FC236}">
                <a16:creationId xmlns:a16="http://schemas.microsoft.com/office/drawing/2014/main" id="{5286CAE2-FC63-F54A-A937-163E3A134D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4374-F7BD-5147-A9F8-795273F94230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199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EBABD-631A-FB46-4103-C22CAEABB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6A86F8E3-6DCE-5F8F-F5BE-6AB1780E47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745396" y="4703736"/>
            <a:ext cx="2446603" cy="2154264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5FDB523B-7C89-6512-2DC6-0364BD6683B6}"/>
              </a:ext>
            </a:extLst>
          </p:cNvPr>
          <p:cNvSpPr txBox="1">
            <a:spLocks/>
          </p:cNvSpPr>
          <p:nvPr/>
        </p:nvSpPr>
        <p:spPr>
          <a:xfrm>
            <a:off x="219740" y="385002"/>
            <a:ext cx="11972260" cy="5988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600" b="1" dirty="0">
                <a:solidFill>
                  <a:srgbClr val="002060"/>
                </a:solidFill>
              </a:rPr>
              <a:t>Novela vyhlášky 246/2001 Sb.</a:t>
            </a:r>
            <a:endParaRPr lang="cs-CZ" sz="1050" dirty="0">
              <a:solidFill>
                <a:srgbClr val="14214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1000" dirty="0">
              <a:solidFill>
                <a:srgbClr val="142142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DE6947E-B0AE-68F5-9869-6AA4E05DC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58" y="1502774"/>
            <a:ext cx="11719623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800" b="1" dirty="0">
                <a:solidFill>
                  <a:srgbClr val="002060"/>
                </a:solidFill>
              </a:rPr>
              <a:t>Důraz na požární scénáře a koordinaci bezpečnostních zařízení</a:t>
            </a:r>
          </a:p>
          <a:p>
            <a:endParaRPr lang="cs-CZ" sz="1600" b="1" dirty="0">
              <a:solidFill>
                <a:srgbClr val="002060"/>
              </a:solidFill>
            </a:endParaRPr>
          </a:p>
          <a:p>
            <a:pPr indent="271463"/>
            <a:r>
              <a:rPr lang="cs-CZ" sz="2400" b="1" dirty="0">
                <a:solidFill>
                  <a:srgbClr val="002060"/>
                </a:solidFill>
              </a:rPr>
              <a:t>Změna nově definuje</a:t>
            </a:r>
          </a:p>
          <a:p>
            <a:r>
              <a:rPr lang="cs-CZ" sz="2800" dirty="0">
                <a:solidFill>
                  <a:srgbClr val="002060"/>
                </a:solidFill>
              </a:rPr>
              <a:t>	</a:t>
            </a:r>
            <a:r>
              <a:rPr lang="cs-CZ" sz="2400" dirty="0">
                <a:solidFill>
                  <a:srgbClr val="002060"/>
                </a:solidFill>
              </a:rPr>
              <a:t>povinnost požárního scénáře, pokud se vyskytují </a:t>
            </a:r>
            <a:r>
              <a:rPr lang="cs-CZ" sz="2400" b="1" dirty="0">
                <a:solidFill>
                  <a:srgbClr val="002060"/>
                </a:solidFill>
              </a:rPr>
              <a:t>dvě a více vyhrazených 	PBZ </a:t>
            </a:r>
            <a:r>
              <a:rPr lang="cs-CZ" sz="2400" dirty="0">
                <a:solidFill>
                  <a:srgbClr val="002060"/>
                </a:solidFill>
              </a:rPr>
              <a:t>a požadavky na jejich vzájemné vazby</a:t>
            </a:r>
          </a:p>
          <a:p>
            <a:endParaRPr lang="cs-CZ" sz="2400" dirty="0">
              <a:solidFill>
                <a:srgbClr val="002060"/>
              </a:solidFill>
            </a:endParaRPr>
          </a:p>
          <a:p>
            <a:pPr indent="271463"/>
            <a:r>
              <a:rPr lang="cs-CZ" sz="2400" b="1" dirty="0">
                <a:solidFill>
                  <a:srgbClr val="002060"/>
                </a:solidFill>
              </a:rPr>
              <a:t>Nová příloha č. 7</a:t>
            </a:r>
          </a:p>
          <a:p>
            <a:r>
              <a:rPr lang="cs-CZ" sz="2400" dirty="0">
                <a:solidFill>
                  <a:srgbClr val="002060"/>
                </a:solidFill>
              </a:rPr>
              <a:t>	 „Další požadavky pro návrh vyhrazeného požárně bezpečnostního zařízení“</a:t>
            </a:r>
          </a:p>
          <a:p>
            <a:endParaRPr lang="cs-CZ" sz="2800" dirty="0">
              <a:solidFill>
                <a:srgbClr val="002060"/>
              </a:solidFill>
            </a:endParaRPr>
          </a:p>
          <a:p>
            <a:endParaRPr lang="cs-CZ" sz="2800" dirty="0">
              <a:solidFill>
                <a:srgbClr val="002060"/>
              </a:solidFill>
            </a:endParaRPr>
          </a:p>
          <a:p>
            <a:r>
              <a:rPr lang="cs-CZ" sz="2400" dirty="0">
                <a:solidFill>
                  <a:srgbClr val="002060"/>
                </a:solidFill>
              </a:rPr>
              <a:t>👉 </a:t>
            </a:r>
            <a:r>
              <a:rPr lang="cs-CZ" sz="2400" b="1" dirty="0">
                <a:solidFill>
                  <a:srgbClr val="002060"/>
                </a:solidFill>
              </a:rPr>
              <a:t>PBŘ musí reflektovat realitu vzájemně závislých technických systémů</a:t>
            </a:r>
            <a:endParaRPr lang="cs-CZ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49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C6F6ADF8-BF84-3246-95F4-66D9404141FE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14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142142"/>
              </a:solidFill>
              <a:latin typeface="Arial" panose="020B0604020202020204"/>
              <a:sym typeface="Helvetica Neue"/>
            </a:endParaRPr>
          </a:p>
        </p:txBody>
      </p:sp>
      <p:pic>
        <p:nvPicPr>
          <p:cNvPr id="13" name="Obrázek 12" descr="Obsah obrázku okenní roleta&#10;&#10;Popis byl vytvořen automaticky">
            <a:extLst>
              <a:ext uri="{FF2B5EF4-FFF2-40B4-BE49-F238E27FC236}">
                <a16:creationId xmlns:a16="http://schemas.microsoft.com/office/drawing/2014/main" id="{5286CAE2-FC63-F54A-A937-163E3A134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9106" y="4027926"/>
            <a:ext cx="3214122" cy="2830074"/>
          </a:xfrm>
          <a:prstGeom prst="rect">
            <a:avLst/>
          </a:prstGeom>
        </p:spPr>
      </p:pic>
      <p:sp>
        <p:nvSpPr>
          <p:cNvPr id="15" name="Nadpis 1">
            <a:extLst>
              <a:ext uri="{FF2B5EF4-FFF2-40B4-BE49-F238E27FC236}">
                <a16:creationId xmlns:a16="http://schemas.microsoft.com/office/drawing/2014/main" id="{AFC49D91-2BA8-C74E-9BE5-BDD51B6BB031}"/>
              </a:ext>
            </a:extLst>
          </p:cNvPr>
          <p:cNvSpPr txBox="1">
            <a:spLocks/>
          </p:cNvSpPr>
          <p:nvPr/>
        </p:nvSpPr>
        <p:spPr>
          <a:xfrm>
            <a:off x="2061364" y="2631093"/>
            <a:ext cx="9339453" cy="18282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cs-CZ" sz="4000" b="1" dirty="0">
                <a:solidFill>
                  <a:srgbClr val="FFFFFF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  <a:sym typeface="Helvetica Neue"/>
              </a:rPr>
              <a:t>A jak to funguje (mělo by) v praxi?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4374-F7BD-5147-A9F8-795273F94230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4371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426BB-01C4-9BEE-B96C-1928A591A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3E4889D1-30EB-CB38-C9BE-D897C07F94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745396" y="4703736"/>
            <a:ext cx="2446603" cy="2154264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AEDE6C43-4F37-88A2-0690-190AE16D217F}"/>
              </a:ext>
            </a:extLst>
          </p:cNvPr>
          <p:cNvSpPr txBox="1">
            <a:spLocks/>
          </p:cNvSpPr>
          <p:nvPr/>
        </p:nvSpPr>
        <p:spPr>
          <a:xfrm>
            <a:off x="219740" y="385002"/>
            <a:ext cx="11972260" cy="5988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600" b="1" dirty="0">
                <a:solidFill>
                  <a:srgbClr val="002060"/>
                </a:solidFill>
              </a:rPr>
              <a:t>Rozsah získaných podkladů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2060"/>
                </a:solidFill>
              </a:rPr>
              <a:t>   Vyhláška č. 131/2024 Sb., o dokumentaci staveb</a:t>
            </a:r>
          </a:p>
          <a:p>
            <a:pPr marL="0" indent="0">
              <a:buNone/>
            </a:pPr>
            <a:endParaRPr lang="cs-CZ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Stanovuje podrobnost dokumentace</a:t>
            </a:r>
          </a:p>
          <a:p>
            <a:pPr marL="271463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400" b="1" dirty="0">
                <a:solidFill>
                  <a:srgbClr val="002060"/>
                </a:solidFill>
              </a:rPr>
              <a:t>pro povolení stavby </a:t>
            </a:r>
          </a:p>
          <a:p>
            <a:pPr marL="614363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002060"/>
                </a:solidFill>
              </a:rPr>
              <a:t>jediná dokumentace vedená v řízení stavebního úřadu</a:t>
            </a:r>
          </a:p>
          <a:p>
            <a:pPr marL="614363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002060"/>
                </a:solidFill>
              </a:rPr>
              <a:t>vychází z dokumentace o umístění stavby</a:t>
            </a:r>
          </a:p>
          <a:p>
            <a:pPr marL="614363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002060"/>
                </a:solidFill>
              </a:rPr>
              <a:t>základní popis řešení a koncepce stavebně technického a technologického řešení</a:t>
            </a:r>
          </a:p>
          <a:p>
            <a:pPr marL="614363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002060"/>
                </a:solidFill>
              </a:rPr>
              <a:t>výkresová část – půdorysy, řezy, pohledy (statické prvky konstrukce, funkční plochy)</a:t>
            </a:r>
          </a:p>
          <a:p>
            <a:pPr marL="271463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cs-CZ" sz="2400" dirty="0">
              <a:solidFill>
                <a:srgbClr val="002060"/>
              </a:solidFill>
            </a:endParaRPr>
          </a:p>
          <a:p>
            <a:pPr marL="271463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400" b="1" dirty="0">
                <a:solidFill>
                  <a:srgbClr val="002060"/>
                </a:solidFill>
              </a:rPr>
              <a:t>pro provádění stavby  </a:t>
            </a:r>
          </a:p>
          <a:p>
            <a:pPr marL="614363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002060"/>
                </a:solidFill>
              </a:rPr>
              <a:t>navazuje na dokumentaci pro povolení stavby</a:t>
            </a:r>
          </a:p>
          <a:p>
            <a:pPr marL="0" indent="0">
              <a:buNone/>
            </a:pPr>
            <a:endParaRPr lang="cs-CZ" sz="1050" dirty="0">
              <a:solidFill>
                <a:srgbClr val="14214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1000" dirty="0">
              <a:solidFill>
                <a:srgbClr val="1421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541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CE110-913F-5D06-981A-CF65D9465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7B24D3DA-4631-7624-1C55-3BC7DA74A5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745396" y="4703736"/>
            <a:ext cx="2446603" cy="215426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2B80A6C-3E4B-D6A9-FDF9-67939FBBBB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6" y="0"/>
            <a:ext cx="9742575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DA1B140-8C01-C35D-9219-02798CDB91BF}"/>
              </a:ext>
            </a:extLst>
          </p:cNvPr>
          <p:cNvSpPr txBox="1"/>
          <p:nvPr/>
        </p:nvSpPr>
        <p:spPr>
          <a:xfrm>
            <a:off x="4692770" y="6478438"/>
            <a:ext cx="48307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zdroj: https://www.noscale.cz/test/polyfunkcni-areal-ceskomoravska_kopie/</a:t>
            </a:r>
          </a:p>
        </p:txBody>
      </p:sp>
    </p:spTree>
    <p:extLst>
      <p:ext uri="{BB962C8B-B14F-4D97-AF65-F5344CB8AC3E}">
        <p14:creationId xmlns:p14="http://schemas.microsoft.com/office/powerpoint/2010/main" val="3464776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861DA-6238-4465-754C-925A7A6B0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566B40C-7C4D-A8DB-E02A-6D5D5AAA3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14" y="0"/>
            <a:ext cx="10284772" cy="6858000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105089FC-4AA3-A770-06B8-395625230C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745396" y="4703736"/>
            <a:ext cx="2446603" cy="215426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FBF431A-59BA-D482-39D2-DAD450E812E9}"/>
              </a:ext>
            </a:extLst>
          </p:cNvPr>
          <p:cNvSpPr txBox="1"/>
          <p:nvPr/>
        </p:nvSpPr>
        <p:spPr>
          <a:xfrm>
            <a:off x="4692770" y="6478438"/>
            <a:ext cx="48307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zdroj: https://www.noscale.cz/test/polyfunkcni-areal-ceskomoravska_kopie/</a:t>
            </a:r>
          </a:p>
        </p:txBody>
      </p:sp>
    </p:spTree>
    <p:extLst>
      <p:ext uri="{BB962C8B-B14F-4D97-AF65-F5344CB8AC3E}">
        <p14:creationId xmlns:p14="http://schemas.microsoft.com/office/powerpoint/2010/main" val="3999222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258C5-4878-2C01-714D-BA012C056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F053042E-96B0-A2B5-47FA-8181A65DE9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745396" y="4703736"/>
            <a:ext cx="2446603" cy="2154264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BCAD8401-2526-7B2B-59ED-A69408F9673E}"/>
              </a:ext>
            </a:extLst>
          </p:cNvPr>
          <p:cNvSpPr txBox="1">
            <a:spLocks/>
          </p:cNvSpPr>
          <p:nvPr/>
        </p:nvSpPr>
        <p:spPr>
          <a:xfrm>
            <a:off x="219740" y="385002"/>
            <a:ext cx="11972260" cy="5988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600" b="1" dirty="0">
                <a:solidFill>
                  <a:srgbClr val="002060"/>
                </a:solidFill>
              </a:rPr>
              <a:t>Rozsah PBŘ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2060"/>
                </a:solidFill>
              </a:rPr>
              <a:t>Záměr – (stanovení koncepce požární bezpečnosti stavby)</a:t>
            </a:r>
          </a:p>
          <a:p>
            <a:pPr marL="614363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002060"/>
                </a:solidFill>
              </a:rPr>
              <a:t>základní požadavky na stavbu – evakuace, požární odolnost, požární úseky</a:t>
            </a:r>
          </a:p>
          <a:p>
            <a:pPr marL="614363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002060"/>
                </a:solidFill>
              </a:rPr>
              <a:t>stanovení požadavku, nikoli vyhodnocení již navrhnutého stavu</a:t>
            </a:r>
          </a:p>
          <a:p>
            <a:pPr marL="271463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cs-CZ" sz="2400" dirty="0">
              <a:solidFill>
                <a:srgbClr val="002060"/>
              </a:solidFill>
            </a:endParaRPr>
          </a:p>
          <a:p>
            <a:pPr marL="271463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b="1" dirty="0">
                <a:solidFill>
                  <a:srgbClr val="002060"/>
                </a:solidFill>
              </a:rPr>
              <a:t>pojem „vyhodnocení“ – pouze odst. 4, písm. e – požární zásah</a:t>
            </a:r>
          </a:p>
          <a:p>
            <a:pPr marL="271463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cs-CZ" sz="2400" b="1" dirty="0">
              <a:solidFill>
                <a:srgbClr val="002060"/>
              </a:solidFill>
            </a:endParaRPr>
          </a:p>
          <a:p>
            <a:pPr marL="271463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cs-CZ" sz="2400" b="1" dirty="0">
              <a:solidFill>
                <a:srgbClr val="002060"/>
              </a:solidFill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400" b="1" dirty="0">
                <a:solidFill>
                  <a:srgbClr val="002060"/>
                </a:solidFill>
              </a:rPr>
              <a:t>Prováděcí dokumentace</a:t>
            </a:r>
          </a:p>
          <a:p>
            <a:pPr marL="614363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002060"/>
                </a:solidFill>
              </a:rPr>
              <a:t>vychází ze záměru</a:t>
            </a:r>
          </a:p>
          <a:p>
            <a:pPr marL="614363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002060"/>
                </a:solidFill>
              </a:rPr>
              <a:t>stanovení a vyhodnocení podmínek požární ochrany</a:t>
            </a:r>
          </a:p>
          <a:p>
            <a:pPr marL="271463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cs-CZ" sz="2400" dirty="0">
              <a:solidFill>
                <a:srgbClr val="002060"/>
              </a:solidFill>
            </a:endParaRPr>
          </a:p>
          <a:p>
            <a:pPr marL="271463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400" dirty="0">
                <a:solidFill>
                  <a:srgbClr val="002060"/>
                </a:solidFill>
              </a:rPr>
              <a:t>👉 </a:t>
            </a:r>
            <a:r>
              <a:rPr lang="cs-CZ" sz="2400" b="1" dirty="0">
                <a:solidFill>
                  <a:srgbClr val="002060"/>
                </a:solidFill>
              </a:rPr>
              <a:t>V povolení záměru určujeme, co musí být z hlediska požární bezpečnosti splněno; v prováděcí dokumentaci prokazujeme, jak bude toto řešení konkrétně navrženo a provedeno</a:t>
            </a:r>
          </a:p>
          <a:p>
            <a:pPr marL="0" indent="0">
              <a:buNone/>
            </a:pPr>
            <a:endParaRPr lang="cs-CZ" sz="1050" dirty="0">
              <a:solidFill>
                <a:srgbClr val="14214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1000" dirty="0">
              <a:solidFill>
                <a:srgbClr val="1421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387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7C1B0-B1FA-AEF7-04A4-A63F9EA32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060214DC-C3AE-E1FE-853A-E86CAEA22333}"/>
              </a:ext>
            </a:extLst>
          </p:cNvPr>
          <p:cNvSpPr/>
          <p:nvPr/>
        </p:nvSpPr>
        <p:spPr>
          <a:xfrm>
            <a:off x="-45419" y="0"/>
            <a:ext cx="12237419" cy="6869617"/>
          </a:xfrm>
          <a:prstGeom prst="rect">
            <a:avLst/>
          </a:prstGeom>
          <a:solidFill>
            <a:srgbClr val="14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142142"/>
              </a:solidFill>
              <a:latin typeface="Arial" panose="020B0604020202020204"/>
              <a:sym typeface="Helvetica Neue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4933EC1-624C-07F4-9AB9-C5BC720D0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1994" y="564777"/>
            <a:ext cx="1225230" cy="1706301"/>
          </a:xfrm>
          <a:prstGeom prst="rect">
            <a:avLst/>
          </a:prstGeom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2BE5B192-6252-CD5F-5EA0-0EF515075ECE}"/>
              </a:ext>
            </a:extLst>
          </p:cNvPr>
          <p:cNvSpPr txBox="1">
            <a:spLocks/>
          </p:cNvSpPr>
          <p:nvPr/>
        </p:nvSpPr>
        <p:spPr>
          <a:xfrm>
            <a:off x="648000" y="4536000"/>
            <a:ext cx="9509254" cy="8497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>
                <a:solidFill>
                  <a:srgbClr val="FFFFFF"/>
                </a:solidFill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  <a:sym typeface="Helvetica Neue"/>
              </a:rPr>
              <a:t>Děkujeme </a:t>
            </a:r>
            <a:r>
              <a:rPr lang="cs-CZ" sz="4400" dirty="0">
                <a:solidFill>
                  <a:srgbClr val="FFFFFF"/>
                </a:solidFill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  <a:sym typeface="Helvetica Neue"/>
              </a:rPr>
              <a:t>za pozornost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BC18BC51-8CDF-9C4B-DA05-591A4B41A923}"/>
              </a:ext>
            </a:extLst>
          </p:cNvPr>
          <p:cNvSpPr txBox="1">
            <a:spLocks/>
          </p:cNvSpPr>
          <p:nvPr/>
        </p:nvSpPr>
        <p:spPr>
          <a:xfrm>
            <a:off x="647999" y="5400000"/>
            <a:ext cx="4783537" cy="9219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plk. Ing. Michal Valouch </a:t>
            </a:r>
          </a:p>
          <a:p>
            <a:r>
              <a:rPr lang="cs-CZ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michal.valouch@hzscr.cz</a:t>
            </a:r>
          </a:p>
        </p:txBody>
      </p:sp>
      <p:pic>
        <p:nvPicPr>
          <p:cNvPr id="13" name="Obrázek 12" descr="Obsah obrázku okenní roleta&#10;&#10;Popis byl vytvořen automaticky">
            <a:extLst>
              <a:ext uri="{FF2B5EF4-FFF2-40B4-BE49-F238E27FC236}">
                <a16:creationId xmlns:a16="http://schemas.microsoft.com/office/drawing/2014/main" id="{BE1C8317-01BE-7390-B619-FA4EC9455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0472" y="3891402"/>
            <a:ext cx="3214122" cy="2830074"/>
          </a:xfrm>
          <a:prstGeom prst="rect">
            <a:avLst/>
          </a:prstGeom>
        </p:spPr>
      </p:pic>
      <p:sp>
        <p:nvSpPr>
          <p:cNvPr id="15" name="Nadpis 1">
            <a:extLst>
              <a:ext uri="{FF2B5EF4-FFF2-40B4-BE49-F238E27FC236}">
                <a16:creationId xmlns:a16="http://schemas.microsoft.com/office/drawing/2014/main" id="{22B622EE-AA5E-2CCE-7977-02EAF4DE0C1F}"/>
              </a:ext>
            </a:extLst>
          </p:cNvPr>
          <p:cNvSpPr txBox="1">
            <a:spLocks/>
          </p:cNvSpPr>
          <p:nvPr/>
        </p:nvSpPr>
        <p:spPr>
          <a:xfrm>
            <a:off x="272035" y="433902"/>
            <a:ext cx="10041546" cy="18282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cs-CZ" sz="3600" i="1" dirty="0">
                <a:solidFill>
                  <a:srgbClr val="FFFFFF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  <a:sym typeface="Helvetica Neue"/>
              </a:rPr>
              <a:t>„Neboj se změny. Možná to dopadne ztrátou něčeho dobrého, ale pravděpodobně to dopadne získáním něčeho lepšího.“</a:t>
            </a:r>
          </a:p>
          <a:p>
            <a:pPr>
              <a:lnSpc>
                <a:spcPts val="4600"/>
              </a:lnSpc>
            </a:pPr>
            <a:endParaRPr lang="cs-CZ" sz="3600" i="1" dirty="0">
              <a:solidFill>
                <a:srgbClr val="FFFFFF"/>
              </a:solidFill>
              <a:latin typeface="+mn-lt"/>
              <a:ea typeface="Tahoma" panose="020B0604030504040204" pitchFamily="34" charset="0"/>
              <a:cs typeface="Arial" panose="020B0604020202020204" pitchFamily="34" charset="0"/>
              <a:sym typeface="Helvetica Neue"/>
            </a:endParaRPr>
          </a:p>
          <a:p>
            <a:pPr>
              <a:lnSpc>
                <a:spcPts val="4600"/>
              </a:lnSpc>
            </a:pPr>
            <a:r>
              <a:rPr lang="cs-CZ" sz="3600" i="1" dirty="0">
                <a:solidFill>
                  <a:srgbClr val="FFFFFF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  <a:sym typeface="Helvetica Neue"/>
              </a:rPr>
              <a:t>Ralph Smart</a:t>
            </a:r>
            <a:endParaRPr lang="cs-CZ" sz="3600" dirty="0">
              <a:solidFill>
                <a:srgbClr val="FFFFFF"/>
              </a:solidFill>
              <a:latin typeface="+mn-lt"/>
              <a:ea typeface="Tahoma" panose="020B060403050404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7BFDFEC-9DB7-A400-B769-17FAC02A3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4374-F7BD-5147-A9F8-795273F94230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2" name="Podnadpis 2">
            <a:extLst>
              <a:ext uri="{FF2B5EF4-FFF2-40B4-BE49-F238E27FC236}">
                <a16:creationId xmlns:a16="http://schemas.microsoft.com/office/drawing/2014/main" id="{56857B4D-F3CA-E82F-619C-6350B4ED2C22}"/>
              </a:ext>
            </a:extLst>
          </p:cNvPr>
          <p:cNvSpPr txBox="1">
            <a:spLocks/>
          </p:cNvSpPr>
          <p:nvPr/>
        </p:nvSpPr>
        <p:spPr>
          <a:xfrm>
            <a:off x="4849236" y="5385744"/>
            <a:ext cx="4783537" cy="9219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plk. Ing. Jan Štecher</a:t>
            </a:r>
          </a:p>
          <a:p>
            <a:r>
              <a:rPr lang="cs-CZ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jan.stecher@hzscr.cz</a:t>
            </a:r>
          </a:p>
        </p:txBody>
      </p:sp>
    </p:spTree>
    <p:extLst>
      <p:ext uri="{BB962C8B-B14F-4D97-AF65-F5344CB8AC3E}">
        <p14:creationId xmlns:p14="http://schemas.microsoft.com/office/powerpoint/2010/main" val="1659975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E431C-0C38-65D6-D855-27572E6C5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5091B885-D0FF-D63B-FD7C-B1DE1413CB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59B7C398-5FD4-E83E-F713-AB6C46880D74}"/>
              </a:ext>
            </a:extLst>
          </p:cNvPr>
          <p:cNvSpPr txBox="1">
            <a:spLocks/>
          </p:cNvSpPr>
          <p:nvPr/>
        </p:nvSpPr>
        <p:spPr>
          <a:xfrm>
            <a:off x="219740" y="385002"/>
            <a:ext cx="11972260" cy="5988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600" b="1" dirty="0">
                <a:solidFill>
                  <a:srgbClr val="002060"/>
                </a:solidFill>
              </a:rPr>
              <a:t>Novela vyhlášky 246/2001 Sb.</a:t>
            </a:r>
            <a:endParaRPr lang="cs-CZ" sz="1050" dirty="0">
              <a:solidFill>
                <a:srgbClr val="14214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1000" dirty="0">
              <a:solidFill>
                <a:srgbClr val="14214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1000" dirty="0">
              <a:solidFill>
                <a:srgbClr val="14214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dirty="0">
                <a:solidFill>
                  <a:srgbClr val="002060"/>
                </a:solidFill>
              </a:rPr>
              <a:t>Co je nosná filosofie novely 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600" b="1" dirty="0">
              <a:solidFill>
                <a:srgbClr val="142142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31A211D-0E91-6341-9F49-3D018E421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082" y="1297475"/>
            <a:ext cx="4943042" cy="4943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365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6E2DD-D156-5C3A-7EB6-861059C90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F80C6163-810F-B186-A2F3-0EBE06237B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34CA1D35-0C69-E340-789C-136D49F20E6F}"/>
              </a:ext>
            </a:extLst>
          </p:cNvPr>
          <p:cNvSpPr txBox="1">
            <a:spLocks/>
          </p:cNvSpPr>
          <p:nvPr/>
        </p:nvSpPr>
        <p:spPr>
          <a:xfrm>
            <a:off x="219740" y="385002"/>
            <a:ext cx="11972260" cy="5988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600" b="1" dirty="0">
                <a:solidFill>
                  <a:srgbClr val="002060"/>
                </a:solidFill>
              </a:rPr>
              <a:t>Novela vyhlášky 246/2001 Sb.</a:t>
            </a:r>
            <a:endParaRPr lang="cs-CZ" sz="1050" dirty="0">
              <a:solidFill>
                <a:srgbClr val="14214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1000" dirty="0">
              <a:solidFill>
                <a:srgbClr val="14214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dirty="0">
                <a:solidFill>
                  <a:srgbClr val="002060"/>
                </a:solidFill>
              </a:rPr>
              <a:t>Nosná filosofie novely </a:t>
            </a:r>
          </a:p>
          <a:p>
            <a:pPr marL="0" indent="0">
              <a:lnSpc>
                <a:spcPct val="100000"/>
              </a:lnSpc>
              <a:buNone/>
            </a:pPr>
            <a:endParaRPr lang="cs-CZ" sz="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</a:rPr>
              <a:t>reakce na úplnou změnu stavebního práva (příležitost?)</a:t>
            </a:r>
          </a:p>
          <a:p>
            <a:pPr marL="0" indent="0">
              <a:buNone/>
              <a:tabLst>
                <a:tab pos="265113" algn="l"/>
              </a:tabLst>
            </a:pPr>
            <a:r>
              <a:rPr lang="cs-CZ" sz="2000" b="1" dirty="0">
                <a:solidFill>
                  <a:srgbClr val="002060"/>
                </a:solidFill>
              </a:rPr>
              <a:t>	nový stavební zákon zásadně mění systém povolování staveb</a:t>
            </a:r>
            <a:r>
              <a:rPr lang="cs-CZ" sz="2000" dirty="0">
                <a:solidFill>
                  <a:srgbClr val="002060"/>
                </a:solidFill>
              </a:rPr>
              <a:t>, zejména</a:t>
            </a:r>
          </a:p>
          <a:p>
            <a:pPr marL="628650" indent="-180975">
              <a:tabLst>
                <a:tab pos="1258888" algn="l"/>
              </a:tabLst>
            </a:pPr>
            <a:r>
              <a:rPr lang="cs-CZ" sz="2000" dirty="0">
                <a:solidFill>
                  <a:srgbClr val="002060"/>
                </a:solidFill>
              </a:rPr>
              <a:t>přechod na jednostupňové řízení</a:t>
            </a:r>
          </a:p>
          <a:p>
            <a:pPr marL="628650" indent="-180975">
              <a:tabLst>
                <a:tab pos="1258888" algn="l"/>
              </a:tabLst>
            </a:pPr>
            <a:r>
              <a:rPr lang="cs-CZ" sz="2000" dirty="0">
                <a:solidFill>
                  <a:srgbClr val="002060"/>
                </a:solidFill>
              </a:rPr>
              <a:t>nové druhy projektové dokumentace (kategorie staveb SZ) a jejich obsah</a:t>
            </a:r>
          </a:p>
          <a:p>
            <a:pPr marL="628650" indent="-180975">
              <a:tabLst>
                <a:tab pos="1258888" algn="l"/>
              </a:tabLst>
            </a:pPr>
            <a:r>
              <a:rPr lang="cs-CZ" sz="2000" b="1" dirty="0">
                <a:solidFill>
                  <a:srgbClr val="002060"/>
                </a:solidFill>
              </a:rPr>
              <a:t>snížená podrobnost </a:t>
            </a:r>
            <a:r>
              <a:rPr lang="cs-CZ" sz="2000" dirty="0">
                <a:solidFill>
                  <a:srgbClr val="002060"/>
                </a:solidFill>
              </a:rPr>
              <a:t>dokumentace pro povolení záměru</a:t>
            </a:r>
          </a:p>
          <a:p>
            <a:pPr marL="628650" indent="-180975">
              <a:tabLst>
                <a:tab pos="1258888" algn="l"/>
              </a:tabLst>
            </a:pPr>
            <a:r>
              <a:rPr lang="cs-CZ" sz="2000" dirty="0">
                <a:solidFill>
                  <a:srgbClr val="002060"/>
                </a:solidFill>
              </a:rPr>
              <a:t>povinnost stavebníka zpracovat </a:t>
            </a:r>
            <a:r>
              <a:rPr lang="cs-CZ" sz="2000" b="1" dirty="0">
                <a:solidFill>
                  <a:srgbClr val="002060"/>
                </a:solidFill>
              </a:rPr>
              <a:t>prováděcí dokumentaci </a:t>
            </a:r>
            <a:r>
              <a:rPr lang="cs-CZ" sz="2000" dirty="0">
                <a:solidFill>
                  <a:srgbClr val="002060"/>
                </a:solidFill>
              </a:rPr>
              <a:t>(dokumentace pro provádění stavby) </a:t>
            </a: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400" dirty="0">
                <a:solidFill>
                  <a:srgbClr val="002060"/>
                </a:solidFill>
              </a:rPr>
              <a:t>stávající § 41 nereflektoval strukturu dokumentací</a:t>
            </a:r>
          </a:p>
          <a:p>
            <a:pPr marL="0" indent="0">
              <a:buNone/>
            </a:pP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400" dirty="0">
                <a:solidFill>
                  <a:srgbClr val="002060"/>
                </a:solidFill>
              </a:rPr>
              <a:t>vyhláška se musí „přepnout“ na novou logiku dokumentačních stupňů</a:t>
            </a:r>
            <a:endParaRPr lang="cs-CZ" sz="20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20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1600" b="1" dirty="0">
              <a:solidFill>
                <a:srgbClr val="1421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602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024D2-30DD-207A-871B-600DDF52C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A8C49ABE-363A-4098-40A3-4942BCCA34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977878" y="4027926"/>
            <a:ext cx="3214122" cy="2830074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89024D71-2BF6-707B-5687-3BDCB2BA89FA}"/>
              </a:ext>
            </a:extLst>
          </p:cNvPr>
          <p:cNvSpPr txBox="1">
            <a:spLocks/>
          </p:cNvSpPr>
          <p:nvPr/>
        </p:nvSpPr>
        <p:spPr>
          <a:xfrm>
            <a:off x="219740" y="385002"/>
            <a:ext cx="11972260" cy="5988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600" b="1" dirty="0">
                <a:solidFill>
                  <a:srgbClr val="002060"/>
                </a:solidFill>
              </a:rPr>
              <a:t>Novela vyhlášky 246/2001 Sb.</a:t>
            </a:r>
            <a:endParaRPr lang="cs-CZ" sz="1050" dirty="0">
              <a:solidFill>
                <a:srgbClr val="14214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1000" dirty="0">
              <a:solidFill>
                <a:srgbClr val="142142"/>
              </a:solidFill>
            </a:endParaRPr>
          </a:p>
          <a:p>
            <a:pPr>
              <a:buNone/>
            </a:pPr>
            <a:r>
              <a:rPr lang="cs-CZ" b="1" dirty="0">
                <a:solidFill>
                  <a:srgbClr val="002060"/>
                </a:solidFill>
              </a:rPr>
              <a:t>Základní motiv</a:t>
            </a:r>
            <a:br>
              <a:rPr lang="cs-CZ" sz="2000" dirty="0">
                <a:solidFill>
                  <a:srgbClr val="002060"/>
                </a:solidFill>
              </a:rPr>
            </a:br>
            <a:endParaRPr lang="cs-CZ" sz="20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cs-CZ" sz="2400" dirty="0">
                <a:solidFill>
                  <a:srgbClr val="002060"/>
                </a:solidFill>
              </a:rPr>
              <a:t>PBŘ musí mít stejný rozsah a </a:t>
            </a:r>
            <a:r>
              <a:rPr lang="cs-CZ" sz="2400" b="1" dirty="0">
                <a:solidFill>
                  <a:srgbClr val="002060"/>
                </a:solidFill>
              </a:rPr>
              <a:t>podrobnost </a:t>
            </a:r>
            <a:r>
              <a:rPr lang="cs-CZ" sz="2400" dirty="0">
                <a:solidFill>
                  <a:srgbClr val="002060"/>
                </a:solidFill>
              </a:rPr>
              <a:t>jako dokumentace, jejíž je součástí</a:t>
            </a:r>
          </a:p>
          <a:p>
            <a:pPr>
              <a:buNone/>
            </a:pPr>
            <a:r>
              <a:rPr lang="cs-CZ" sz="2400" dirty="0">
                <a:solidFill>
                  <a:srgbClr val="002060"/>
                </a:solidFill>
              </a:rPr>
              <a:t>	</a:t>
            </a:r>
            <a:endParaRPr lang="cs-CZ" sz="1000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cs-CZ" sz="2400" dirty="0">
                <a:solidFill>
                  <a:srgbClr val="002060"/>
                </a:solidFill>
              </a:rPr>
              <a:t>JAK DOSÁHNOUT PODROBNOSTI PRO POŽÁRNÍ BEZPEČNOST STAVEB</a:t>
            </a:r>
          </a:p>
          <a:p>
            <a:pPr>
              <a:buNone/>
            </a:pPr>
            <a:r>
              <a:rPr lang="cs-CZ" sz="2000" dirty="0">
                <a:solidFill>
                  <a:srgbClr val="002060"/>
                </a:solidFill>
              </a:rPr>
              <a:t>	</a:t>
            </a:r>
          </a:p>
          <a:p>
            <a:pPr>
              <a:buNone/>
            </a:pPr>
            <a:r>
              <a:rPr lang="cs-CZ" sz="2400" dirty="0">
                <a:solidFill>
                  <a:srgbClr val="002060"/>
                </a:solidFill>
              </a:rPr>
              <a:t>Důvodová zpráva výslovně popisuje</a:t>
            </a:r>
          </a:p>
          <a:p>
            <a:pPr>
              <a:buNone/>
            </a:pPr>
            <a:r>
              <a:rPr lang="cs-CZ" sz="2400" dirty="0">
                <a:solidFill>
                  <a:srgbClr val="002060"/>
                </a:solidFill>
              </a:rPr>
              <a:t>		</a:t>
            </a:r>
            <a:r>
              <a:rPr lang="cs-CZ" sz="2000" dirty="0">
                <a:solidFill>
                  <a:srgbClr val="002060"/>
                </a:solidFill>
              </a:rPr>
              <a:t>obsah PBŘ se odvozuje od druhu dokumentace</a:t>
            </a:r>
          </a:p>
          <a:p>
            <a:pPr>
              <a:buNone/>
            </a:pPr>
            <a:r>
              <a:rPr lang="cs-CZ" sz="2000" dirty="0">
                <a:solidFill>
                  <a:srgbClr val="002060"/>
                </a:solidFill>
              </a:rPr>
              <a:t>		proto musí být vyhláška „zpřesněna“, aby odpovídala novému stavebnímu právu</a:t>
            </a: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2000" dirty="0">
              <a:solidFill>
                <a:srgbClr val="14214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1600" b="1" dirty="0">
              <a:solidFill>
                <a:srgbClr val="1421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24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30489-5D38-BC25-5066-5FBBF8B37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A70AF8B6-1DA7-CE7E-4309-131CAA76D1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745396" y="4703736"/>
            <a:ext cx="2446603" cy="2154264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F176342E-B568-12C0-0CFA-0207B94F9529}"/>
              </a:ext>
            </a:extLst>
          </p:cNvPr>
          <p:cNvSpPr txBox="1">
            <a:spLocks/>
          </p:cNvSpPr>
          <p:nvPr/>
        </p:nvSpPr>
        <p:spPr>
          <a:xfrm>
            <a:off x="219740" y="385002"/>
            <a:ext cx="11972260" cy="5988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600" b="1" dirty="0">
                <a:solidFill>
                  <a:srgbClr val="002060"/>
                </a:solidFill>
              </a:rPr>
              <a:t>Novela vyhlášky 246/2001 Sb.</a:t>
            </a:r>
            <a:endParaRPr lang="cs-CZ" sz="1050" dirty="0">
              <a:solidFill>
                <a:srgbClr val="14214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1000" dirty="0">
              <a:solidFill>
                <a:srgbClr val="14214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solidFill>
                  <a:srgbClr val="002060"/>
                </a:solidFill>
              </a:rPr>
              <a:t>Zjednodušení logiky PBŘ</a:t>
            </a:r>
          </a:p>
          <a:p>
            <a:pPr marL="0" indent="0">
              <a:buNone/>
              <a:tabLst>
                <a:tab pos="538163" algn="l"/>
              </a:tabLst>
            </a:pPr>
            <a:r>
              <a:rPr lang="cs-CZ" sz="2400" dirty="0">
                <a:solidFill>
                  <a:srgbClr val="002060"/>
                </a:solidFill>
              </a:rPr>
              <a:t>	Návrh zavádí čtyři jasné oblasti PBŘ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</a:rPr>
              <a:t>	1) textová část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	2) výkresová část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	3) výpočtová část (pokud je potřeba)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	4) speciální část pro odlišné postupy (pokud je použito)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2060"/>
                </a:solidFill>
              </a:rPr>
              <a:t>Základní proces</a:t>
            </a:r>
          </a:p>
          <a:p>
            <a:pPr marL="0" indent="0">
              <a:buNone/>
              <a:tabLst>
                <a:tab pos="628650" algn="l"/>
              </a:tabLst>
            </a:pPr>
            <a:r>
              <a:rPr lang="cs-CZ" sz="2000" dirty="0">
                <a:solidFill>
                  <a:srgbClr val="002060"/>
                </a:solidFill>
              </a:rPr>
              <a:t>	„Chceš stavbu, která se odvolává na normy? → Děláš standardní PBŘ</a:t>
            </a:r>
          </a:p>
          <a:p>
            <a:pPr marL="0" indent="0">
              <a:buNone/>
              <a:tabLst>
                <a:tab pos="628650" algn="l"/>
              </a:tabLst>
            </a:pPr>
            <a:r>
              <a:rPr lang="cs-CZ" sz="2000" dirty="0">
                <a:solidFill>
                  <a:srgbClr val="002060"/>
                </a:solidFill>
              </a:rPr>
              <a:t>	„Chceš odlišný postup PI / FDS / simulace / sofistikované metody? → Musíš to řádně odůvodnit“</a:t>
            </a:r>
          </a:p>
          <a:p>
            <a:pPr marL="0" indent="0">
              <a:buNone/>
              <a:tabLst>
                <a:tab pos="628650" algn="l"/>
              </a:tabLst>
            </a:pPr>
            <a:endParaRPr lang="cs-CZ" sz="1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400" dirty="0">
                <a:solidFill>
                  <a:srgbClr val="002060"/>
                </a:solidFill>
              </a:rPr>
              <a:t>Tím se zavádí důležitý princip</a:t>
            </a:r>
          </a:p>
          <a:p>
            <a:pPr marL="0" indent="0">
              <a:buNone/>
            </a:pPr>
            <a:endParaRPr lang="cs-CZ" sz="9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</a:rPr>
              <a:t>👉 </a:t>
            </a:r>
            <a:r>
              <a:rPr lang="cs-CZ" sz="2400" b="1" dirty="0">
                <a:solidFill>
                  <a:srgbClr val="002060"/>
                </a:solidFill>
              </a:rPr>
              <a:t>transparentnost a auditovatelnost, pokud se odchyluješ od norem</a:t>
            </a:r>
            <a:endParaRPr lang="cs-CZ" sz="2000" b="1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1600" b="1" dirty="0">
              <a:solidFill>
                <a:srgbClr val="1421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42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AEDAD-40B9-0D37-660F-7694582C5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E0058E4D-3F92-3F7E-8EA2-90BC53E1F2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07776" y="4494508"/>
            <a:ext cx="2684224" cy="2363492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13B11D32-E76E-4027-6100-67C9F28042C6}"/>
              </a:ext>
            </a:extLst>
          </p:cNvPr>
          <p:cNvSpPr txBox="1">
            <a:spLocks/>
          </p:cNvSpPr>
          <p:nvPr/>
        </p:nvSpPr>
        <p:spPr>
          <a:xfrm>
            <a:off x="219740" y="191273"/>
            <a:ext cx="11972260" cy="5988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600" b="1" dirty="0">
                <a:solidFill>
                  <a:srgbClr val="002060"/>
                </a:solidFill>
              </a:rPr>
              <a:t>Novela vyhlášky 246/2001 Sb.</a:t>
            </a:r>
            <a:endParaRPr lang="cs-CZ" sz="1050" dirty="0">
              <a:solidFill>
                <a:srgbClr val="14214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1000" dirty="0">
              <a:solidFill>
                <a:srgbClr val="142142"/>
              </a:solidFill>
            </a:endParaRPr>
          </a:p>
          <a:p>
            <a:pPr>
              <a:buNone/>
            </a:pPr>
            <a:r>
              <a:rPr lang="cs-CZ" b="1" dirty="0">
                <a:solidFill>
                  <a:srgbClr val="002060"/>
                </a:solidFill>
              </a:rPr>
              <a:t>Otevření dveří pro moderní přístupy </a:t>
            </a:r>
            <a:r>
              <a:rPr lang="cs-CZ" sz="2000" dirty="0">
                <a:solidFill>
                  <a:srgbClr val="002060"/>
                </a:solidFill>
              </a:rPr>
              <a:t>(výpočty, simulace, odlišné postupy)</a:t>
            </a:r>
            <a:endParaRPr lang="cs-CZ" dirty="0">
              <a:solidFill>
                <a:srgbClr val="002060"/>
              </a:solidFill>
            </a:endParaRPr>
          </a:p>
          <a:p>
            <a:pPr indent="42863">
              <a:buNone/>
            </a:pPr>
            <a:r>
              <a:rPr lang="cs-CZ" sz="2400" dirty="0">
                <a:solidFill>
                  <a:srgbClr val="002060"/>
                </a:solidFill>
              </a:rPr>
              <a:t>vyhláška výslovně definuje</a:t>
            </a:r>
          </a:p>
          <a:p>
            <a:pPr lvl="1"/>
            <a:r>
              <a:rPr lang="cs-CZ" sz="2000" b="1" dirty="0">
                <a:solidFill>
                  <a:srgbClr val="002060"/>
                </a:solidFill>
              </a:rPr>
              <a:t>část výpočtovou</a:t>
            </a:r>
            <a:endParaRPr lang="cs-CZ" sz="2000" dirty="0">
              <a:solidFill>
                <a:srgbClr val="002060"/>
              </a:solidFill>
            </a:endParaRPr>
          </a:p>
          <a:p>
            <a:pPr lvl="1"/>
            <a:r>
              <a:rPr lang="cs-CZ" sz="2000" b="1" dirty="0">
                <a:solidFill>
                  <a:srgbClr val="002060"/>
                </a:solidFill>
              </a:rPr>
              <a:t>část speciální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1600" dirty="0">
                <a:solidFill>
                  <a:srgbClr val="002060"/>
                </a:solidFill>
              </a:rPr>
              <a:t>(např. PI metody, při odlišných postupech)</a:t>
            </a:r>
          </a:p>
          <a:p>
            <a:pPr marL="457200" lvl="1" indent="0">
              <a:buNone/>
            </a:pPr>
            <a:endParaRPr lang="cs-CZ" sz="16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cs-CZ" sz="2400" dirty="0">
                <a:solidFill>
                  <a:srgbClr val="002060"/>
                </a:solidFill>
              </a:rPr>
              <a:t>	musí být popsány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vstupní data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metody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software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okrajové podmínky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rozsah odlišného postupu</a:t>
            </a:r>
          </a:p>
          <a:p>
            <a:pPr>
              <a:buNone/>
            </a:pPr>
            <a:br>
              <a:rPr lang="cs-CZ" dirty="0">
                <a:solidFill>
                  <a:srgbClr val="002060"/>
                </a:solidFill>
              </a:rPr>
            </a:br>
            <a:r>
              <a:rPr lang="cs-CZ" dirty="0">
                <a:solidFill>
                  <a:srgbClr val="002060"/>
                </a:solidFill>
              </a:rPr>
              <a:t>👉 </a:t>
            </a:r>
            <a:r>
              <a:rPr lang="cs-CZ" sz="2400" b="1" dirty="0">
                <a:solidFill>
                  <a:srgbClr val="002060"/>
                </a:solidFill>
              </a:rPr>
              <a:t>Vytvořit regulérní prostor pro performance-</a:t>
            </a:r>
            <a:r>
              <a:rPr lang="cs-CZ" sz="2400" b="1" dirty="0" err="1">
                <a:solidFill>
                  <a:srgbClr val="002060"/>
                </a:solidFill>
              </a:rPr>
              <a:t>based</a:t>
            </a:r>
            <a:r>
              <a:rPr lang="cs-CZ" sz="2400" b="1" dirty="0">
                <a:solidFill>
                  <a:srgbClr val="002060"/>
                </a:solidFill>
              </a:rPr>
              <a:t> design v ČR</a:t>
            </a:r>
            <a:endParaRPr lang="cs-CZ" sz="24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1600" b="1" dirty="0">
              <a:solidFill>
                <a:srgbClr val="1421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65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E486E-FE0C-40D6-A288-8F784BD7B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9AF0F16C-1307-E518-1C9B-2C585BBD22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745396" y="4703736"/>
            <a:ext cx="2446603" cy="2154264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A48235C3-3CC0-6CF1-8894-4E6DB3376540}"/>
              </a:ext>
            </a:extLst>
          </p:cNvPr>
          <p:cNvSpPr txBox="1">
            <a:spLocks/>
          </p:cNvSpPr>
          <p:nvPr/>
        </p:nvSpPr>
        <p:spPr>
          <a:xfrm>
            <a:off x="219740" y="385002"/>
            <a:ext cx="11972260" cy="5988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600" b="1" dirty="0">
                <a:solidFill>
                  <a:srgbClr val="002060"/>
                </a:solidFill>
              </a:rPr>
              <a:t>Novela vyhlášky 246/2001 Sb.</a:t>
            </a:r>
            <a:endParaRPr lang="cs-CZ" sz="1050" dirty="0">
              <a:solidFill>
                <a:srgbClr val="14214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1000" dirty="0">
              <a:solidFill>
                <a:srgbClr val="142142"/>
              </a:solidFill>
            </a:endParaRPr>
          </a:p>
          <a:p>
            <a:pPr>
              <a:buNone/>
            </a:pPr>
            <a:r>
              <a:rPr lang="cs-CZ" b="1" dirty="0">
                <a:solidFill>
                  <a:srgbClr val="002060"/>
                </a:solidFill>
              </a:rPr>
              <a:t>Důraz na koncepci požární bezpečnosti</a:t>
            </a:r>
          </a:p>
          <a:p>
            <a:pPr>
              <a:buNone/>
            </a:pP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cs-CZ" sz="2400" dirty="0">
                <a:solidFill>
                  <a:srgbClr val="002060"/>
                </a:solidFill>
              </a:rPr>
              <a:t>vyhláška se posouvá od „výpisu požadavků“ ke skutečné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koncepci požární bezpečnosti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analýze stavby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zdůvodnění řešení</a:t>
            </a:r>
          </a:p>
          <a:p>
            <a:pPr>
              <a:buNone/>
            </a:pPr>
            <a:endParaRPr lang="cs-CZ" sz="24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cs-CZ" b="1" dirty="0">
                <a:solidFill>
                  <a:srgbClr val="002060"/>
                </a:solidFill>
              </a:rPr>
              <a:t>PBŘ nově musí obsahovat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návaznost na návrhové normy ČSN 73 08</a:t>
            </a:r>
            <a:r>
              <a:rPr lang="cs-CZ" sz="2000" dirty="0">
                <a:solidFill>
                  <a:srgbClr val="002060"/>
                </a:solidFill>
              </a:rPr>
              <a:t>xx</a:t>
            </a:r>
            <a:endParaRPr lang="cs-CZ" dirty="0">
              <a:solidFill>
                <a:srgbClr val="002060"/>
              </a:solidFill>
            </a:endParaRPr>
          </a:p>
          <a:p>
            <a:pPr lvl="1"/>
            <a:r>
              <a:rPr lang="cs-CZ" dirty="0">
                <a:solidFill>
                  <a:srgbClr val="002060"/>
                </a:solidFill>
              </a:rPr>
              <a:t>koncepční popis PB přístupu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kritéria kategorizace stavby </a:t>
            </a:r>
            <a:r>
              <a:rPr lang="cs-CZ" sz="2000" dirty="0">
                <a:solidFill>
                  <a:srgbClr val="002060"/>
                </a:solidFill>
              </a:rPr>
              <a:t>(vyhláška č. 460/2021 Sb.)</a:t>
            </a:r>
          </a:p>
          <a:p>
            <a:pPr lvl="1"/>
            <a:endParaRPr lang="cs-CZ" sz="2000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cs-CZ" sz="2000" dirty="0"/>
              <a:t>👉 </a:t>
            </a:r>
            <a:r>
              <a:rPr lang="cs-CZ" b="1" dirty="0">
                <a:solidFill>
                  <a:srgbClr val="002060"/>
                </a:solidFill>
              </a:rPr>
              <a:t>Projektant nemá jen vyplňovat tabulky, ale vysvětlit logiku řešení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600" b="1" dirty="0">
              <a:solidFill>
                <a:srgbClr val="1421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609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7F1A0-355B-B310-E370-27050A9E4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08B3F68D-3494-892B-411E-AD937F37AB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745396" y="4703736"/>
            <a:ext cx="2446603" cy="2154264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9AE0CEEF-0038-7DCE-D2D8-0DA723AC7C73}"/>
              </a:ext>
            </a:extLst>
          </p:cNvPr>
          <p:cNvSpPr txBox="1">
            <a:spLocks/>
          </p:cNvSpPr>
          <p:nvPr/>
        </p:nvSpPr>
        <p:spPr>
          <a:xfrm>
            <a:off x="219740" y="385002"/>
            <a:ext cx="11972260" cy="5988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600" b="1" dirty="0">
                <a:solidFill>
                  <a:srgbClr val="002060"/>
                </a:solidFill>
              </a:rPr>
              <a:t>Novela vyhlášky 246/2001 Sb.</a:t>
            </a:r>
            <a:endParaRPr lang="cs-CZ" sz="1050" dirty="0">
              <a:solidFill>
                <a:srgbClr val="14214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70DDBA-E39E-207D-772B-31B743C1A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39" y="1629361"/>
            <a:ext cx="11059438" cy="398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800" b="1" dirty="0">
                <a:solidFill>
                  <a:srgbClr val="002060"/>
                </a:solidFill>
              </a:rPr>
              <a:t>Zásadní změna</a:t>
            </a:r>
          </a:p>
          <a:p>
            <a:pPr marL="2714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400" dirty="0">
                <a:solidFill>
                  <a:srgbClr val="002060"/>
                </a:solidFill>
              </a:rPr>
              <a:t>výkresy PBŘ jsou nově </a:t>
            </a:r>
            <a:r>
              <a:rPr lang="cs-CZ" altLang="cs-CZ" sz="2400" b="1" dirty="0">
                <a:solidFill>
                  <a:srgbClr val="002060"/>
                </a:solidFill>
              </a:rPr>
              <a:t>povinné</a:t>
            </a:r>
            <a:r>
              <a:rPr lang="cs-CZ" altLang="cs-CZ" sz="2400" dirty="0">
                <a:solidFill>
                  <a:srgbClr val="002060"/>
                </a:solidFill>
              </a:rPr>
              <a:t> u všech staveb </a:t>
            </a:r>
            <a:r>
              <a:rPr lang="cs-CZ" altLang="cs-CZ" sz="2000" dirty="0">
                <a:solidFill>
                  <a:srgbClr val="002060"/>
                </a:solidFill>
              </a:rPr>
              <a:t>(s výjimkou menších změn)</a:t>
            </a:r>
            <a:b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800" dirty="0">
                <a:solidFill>
                  <a:srgbClr val="002060"/>
                </a:solidFill>
              </a:rPr>
              <a:t>Filozofie této změny</a:t>
            </a:r>
          </a:p>
          <a:p>
            <a:pPr marL="685800" lvl="1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2060"/>
                </a:solidFill>
              </a:rPr>
              <a:t>sjednotit výstupy</a:t>
            </a:r>
          </a:p>
          <a:p>
            <a:pPr marL="685800" lvl="1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2060"/>
                </a:solidFill>
              </a:rPr>
              <a:t>posílit jasnost a rychlou orientaci HZS </a:t>
            </a:r>
            <a:r>
              <a:rPr lang="cs-CZ" altLang="cs-CZ" sz="2000" dirty="0">
                <a:solidFill>
                  <a:srgbClr val="002060"/>
                </a:solidFill>
              </a:rPr>
              <a:t>(stavebníků, OZO, …)</a:t>
            </a:r>
          </a:p>
          <a:p>
            <a:pPr marL="685800" marR="0" lvl="1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2400" dirty="0">
                <a:solidFill>
                  <a:srgbClr val="002060"/>
                </a:solidFill>
              </a:rPr>
              <a:t>připravit prostředí pro digitalizaci </a:t>
            </a:r>
            <a:r>
              <a:rPr lang="cs-CZ" altLang="cs-CZ" sz="2000" dirty="0">
                <a:solidFill>
                  <a:srgbClr val="002060"/>
                </a:solidFill>
              </a:rPr>
              <a:t>(BIM, elektronická dokumentace)</a:t>
            </a:r>
          </a:p>
          <a:p>
            <a:pPr marL="685800" marR="0" lvl="1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cs-CZ" altLang="cs-CZ" sz="2400" dirty="0">
                <a:solidFill>
                  <a:srgbClr val="002060"/>
                </a:solidFill>
              </a:rPr>
              <a:t>ukončit „textové PBŘ bez grafiky“, které v praxi předvídatelnost nenabízelo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71463" algn="l"/>
              </a:tabLst>
            </a:pPr>
            <a:endParaRPr lang="cs-CZ" altLang="cs-CZ" sz="2400" dirty="0">
              <a:solidFill>
                <a:srgbClr val="142142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71463" algn="l"/>
              </a:tabLst>
            </a:pPr>
            <a:r>
              <a:rPr lang="cs-CZ" altLang="cs-CZ" sz="2800" b="1" dirty="0">
                <a:solidFill>
                  <a:srgbClr val="002060"/>
                </a:solidFill>
              </a:rPr>
              <a:t>Norma ČSN 01 3495 – zásadní…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606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3C8DA-A978-CCF4-66D2-6848AF318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D6FEA9A6-072A-FD3C-A2CE-C03303B672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745396" y="4703736"/>
            <a:ext cx="2446603" cy="2154264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B1B65398-67F6-4AA4-AD19-61AC1BB21825}"/>
              </a:ext>
            </a:extLst>
          </p:cNvPr>
          <p:cNvSpPr txBox="1">
            <a:spLocks/>
          </p:cNvSpPr>
          <p:nvPr/>
        </p:nvSpPr>
        <p:spPr>
          <a:xfrm>
            <a:off x="219740" y="385002"/>
            <a:ext cx="11972260" cy="5988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600" b="1" dirty="0">
                <a:solidFill>
                  <a:srgbClr val="002060"/>
                </a:solidFill>
              </a:rPr>
              <a:t>Novela vyhlášky 246/2001 Sb.</a:t>
            </a:r>
            <a:endParaRPr lang="cs-CZ" sz="1050" dirty="0">
              <a:solidFill>
                <a:srgbClr val="14214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1000" dirty="0">
              <a:solidFill>
                <a:srgbClr val="142142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3995243-7E57-10E3-592D-7252C782D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06" y="1011550"/>
            <a:ext cx="10607391" cy="510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800" b="1" dirty="0">
                <a:solidFill>
                  <a:srgbClr val="002060"/>
                </a:solidFill>
              </a:rPr>
              <a:t>PBŘ jako základní dokument řízení bezpečnosti stavby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400" dirty="0">
              <a:solidFill>
                <a:srgbClr val="142142"/>
              </a:solidFill>
            </a:endParaRPr>
          </a:p>
          <a:p>
            <a:pPr indent="2714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400" dirty="0">
                <a:solidFill>
                  <a:srgbClr val="002060"/>
                </a:solidFill>
              </a:rPr>
              <a:t>důvodová zpráva zdůrazňuje, že PBŘ:</a:t>
            </a:r>
          </a:p>
          <a:p>
            <a:pPr marL="685800" lvl="1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2060"/>
                </a:solidFill>
              </a:rPr>
              <a:t>je podkladem pro povolení záměru</a:t>
            </a:r>
          </a:p>
          <a:p>
            <a:pPr marL="685800" lvl="1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2060"/>
                </a:solidFill>
              </a:rPr>
              <a:t>pro realizaci stavby</a:t>
            </a:r>
          </a:p>
          <a:p>
            <a:pPr marL="685800" lvl="1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2060"/>
                </a:solidFill>
              </a:rPr>
              <a:t>pro užívání</a:t>
            </a:r>
          </a:p>
          <a:p>
            <a:pPr marL="685800" lvl="1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2060"/>
                </a:solidFill>
              </a:rPr>
              <a:t>a poté i pro dokumentaci PO podle § 27 </a:t>
            </a:r>
            <a:r>
              <a:rPr lang="cs-CZ" altLang="cs-CZ" sz="2000" dirty="0">
                <a:solidFill>
                  <a:srgbClr val="002060"/>
                </a:solidFill>
              </a:rPr>
              <a:t>(u ZPN/VPN)</a:t>
            </a:r>
          </a:p>
          <a:p>
            <a:pPr marL="685800" lvl="1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2000" dirty="0">
              <a:solidFill>
                <a:srgbClr val="002060"/>
              </a:solidFill>
            </a:endParaRPr>
          </a:p>
          <a:p>
            <a:pPr lvl="1" indent="-37147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</a:pPr>
            <a:r>
              <a:rPr lang="cs-CZ" altLang="cs-CZ" sz="2400" dirty="0">
                <a:solidFill>
                  <a:srgbClr val="002060"/>
                </a:solidFill>
              </a:rPr>
              <a:t>→ PBŘ se stává „nosnou páteří“ celoživotního bezpečnostního cyklu stavby</a:t>
            </a:r>
          </a:p>
          <a:p>
            <a:pPr lvl="1" indent="-37147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</a:pPr>
            <a:endParaRPr lang="cs-CZ" altLang="cs-CZ" sz="2400" dirty="0">
              <a:solidFill>
                <a:srgbClr val="002060"/>
              </a:solidFill>
            </a:endParaRPr>
          </a:p>
          <a:p>
            <a:pPr lvl="1" indent="-371475" algn="ctr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</a:pPr>
            <a:r>
              <a:rPr lang="cs-CZ" sz="2400" dirty="0"/>
              <a:t>👉 </a:t>
            </a:r>
            <a:r>
              <a:rPr lang="cs-CZ" sz="2400" b="1" dirty="0">
                <a:solidFill>
                  <a:srgbClr val="002060"/>
                </a:solidFill>
              </a:rPr>
              <a:t>PBŘ není dokumentace pro papír, ale pro provoz</a:t>
            </a:r>
          </a:p>
          <a:p>
            <a:pPr lvl="1" indent="-371475" algn="ctr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</a:pPr>
            <a:r>
              <a:rPr lang="cs-CZ" altLang="cs-CZ" sz="2400" b="1" dirty="0">
                <a:solidFill>
                  <a:srgbClr val="002060"/>
                </a:solidFill>
              </a:rPr>
              <a:t>je to rodný list stavby pro PBS</a:t>
            </a:r>
            <a:br>
              <a:rPr lang="cs-CZ" altLang="cs-CZ" sz="2400" dirty="0">
                <a:solidFill>
                  <a:srgbClr val="142142"/>
                </a:solidFill>
              </a:rPr>
            </a:br>
            <a:endParaRPr lang="cs-CZ" altLang="cs-CZ" sz="2400" dirty="0">
              <a:solidFill>
                <a:srgbClr val="1421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025196"/>
      </p:ext>
    </p:extLst>
  </p:cSld>
  <p:clrMapOvr>
    <a:masterClrMapping/>
  </p:clrMapOvr>
</p:sld>
</file>

<file path=ppt/theme/theme1.xml><?xml version="1.0" encoding="utf-8"?>
<a:theme xmlns:a="http://schemas.openxmlformats.org/drawingml/2006/main" name="1_Motiv Office">
  <a:themeElements>
    <a:clrScheme name="HZ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34933</TotalTime>
  <Words>854</Words>
  <Application>Microsoft Office PowerPoint</Application>
  <PresentationFormat>Širokoúhlá obrazovka</PresentationFormat>
  <Paragraphs>160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Arial Black</vt:lpstr>
      <vt:lpstr>Calibri</vt:lpstr>
      <vt:lpstr>1_Motiv Office</vt:lpstr>
      <vt:lpstr>Novela vyhlášky č. 246/2001 Sb.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GRHZS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Holinová Lucie - GŘ HZS ČR</dc:creator>
  <cp:lastModifiedBy>Valouch Michal - GŘ HZS ČR</cp:lastModifiedBy>
  <cp:revision>1051</cp:revision>
  <cp:lastPrinted>2020-02-24T06:28:32Z</cp:lastPrinted>
  <dcterms:created xsi:type="dcterms:W3CDTF">2018-06-07T06:25:49Z</dcterms:created>
  <dcterms:modified xsi:type="dcterms:W3CDTF">2026-03-24T07:49:37Z</dcterms:modified>
</cp:coreProperties>
</file>